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75" r:id="rId4"/>
    <p:sldId id="278" r:id="rId5"/>
    <p:sldId id="279" r:id="rId6"/>
  </p:sldIdLst>
  <p:sldSz cx="12192000" cy="6858000"/>
  <p:notesSz cx="6858000" cy="9144000"/>
  <p:embeddedFontLst>
    <p:embeddedFont>
      <p:font typeface="맑은 고딕" panose="020B0503020000020004" pitchFamily="34" charset="-127"/>
      <p:regular r:id="rId8"/>
      <p:bold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mbria Math" panose="02040503050406030204" pitchFamily="18" charset="0"/>
      <p:regular r:id="rId14"/>
    </p:embeddedFont>
    <p:embeddedFont>
      <p:font typeface="Microsoft GothicNeo Light" panose="02000300000000000000" pitchFamily="2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DBF"/>
    <a:srgbClr val="04253A"/>
    <a:srgbClr val="4C837A"/>
    <a:srgbClr val="E6E6E6"/>
    <a:srgbClr val="012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9577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19A6E-628A-AE46-B0B0-AD2CD154CC75}" type="datetimeFigureOut">
              <a:rPr lang="en-KR" smtClean="0"/>
              <a:t>2021/08/27</a:t>
            </a:fld>
            <a:endParaRPr lang="en-K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K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D6F95-FD27-944B-976E-E2FFD74A9C22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68082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2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569483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(</a:t>
            </a:r>
            <a:r>
              <a:rPr lang="ko-KR" altLang="en-US" dirty="0"/>
              <a:t>정말 간단히 데이터 </a:t>
            </a:r>
            <a:r>
              <a:rPr lang="ko-KR" altLang="en-US" dirty="0" err="1"/>
              <a:t>리마인드의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  <a:r>
              <a:rPr lang="ko-KR" altLang="en-US" dirty="0"/>
              <a:t> 홍수</a:t>
            </a:r>
            <a:r>
              <a:rPr lang="en-US" altLang="ko-KR" dirty="0"/>
              <a:t>ZERO</a:t>
            </a:r>
            <a:r>
              <a:rPr lang="ko-KR" altLang="en-US" dirty="0"/>
              <a:t>에서 </a:t>
            </a:r>
            <a:r>
              <a:rPr lang="en-US" altLang="ko-KR" dirty="0"/>
              <a:t>26</a:t>
            </a:r>
            <a:r>
              <a:rPr lang="ko-KR" altLang="en-US" dirty="0"/>
              <a:t>번째 홍수의 유입량을 </a:t>
            </a:r>
            <a:r>
              <a:rPr lang="ko-KR" altLang="en-US" dirty="0" err="1"/>
              <a:t>시간별로</a:t>
            </a:r>
            <a:r>
              <a:rPr lang="ko-KR" altLang="en-US" dirty="0"/>
              <a:t> 예측하는 프로젝트를 수행했으며</a:t>
            </a:r>
            <a:r>
              <a:rPr lang="en-US" altLang="ko-KR" dirty="0"/>
              <a:t>,</a:t>
            </a:r>
            <a:r>
              <a:rPr lang="ko-KR" altLang="en-US" dirty="0"/>
              <a:t> 데이터는 홍수사상번호</a:t>
            </a:r>
            <a:r>
              <a:rPr lang="en-US" altLang="ko-KR" dirty="0"/>
              <a:t>,</a:t>
            </a:r>
            <a:r>
              <a:rPr lang="ko-KR" altLang="en-US" dirty="0"/>
              <a:t> 연</a:t>
            </a:r>
            <a:r>
              <a:rPr lang="en-US" altLang="ko-KR" dirty="0"/>
              <a:t>,</a:t>
            </a:r>
            <a:r>
              <a:rPr lang="ko-KR" altLang="en-US" dirty="0"/>
              <a:t> 월</a:t>
            </a:r>
            <a:r>
              <a:rPr lang="en-US" altLang="ko-KR" dirty="0"/>
              <a:t>,</a:t>
            </a:r>
            <a:r>
              <a:rPr lang="ko-KR" altLang="en-US" dirty="0"/>
              <a:t> 일</a:t>
            </a:r>
            <a:r>
              <a:rPr lang="en-US" altLang="ko-KR" dirty="0"/>
              <a:t>,</a:t>
            </a:r>
            <a:r>
              <a:rPr lang="ko-KR" altLang="en-US" dirty="0"/>
              <a:t> 시간 그리고 </a:t>
            </a:r>
            <a:r>
              <a:rPr lang="en-US" altLang="ko-KR" dirty="0"/>
              <a:t>7</a:t>
            </a:r>
            <a:r>
              <a:rPr lang="ko-KR" altLang="en-US" dirty="0"/>
              <a:t>개의 변수로 이뤄진 </a:t>
            </a:r>
            <a:r>
              <a:rPr lang="en-US" altLang="ko-KR" dirty="0"/>
              <a:t>6</a:t>
            </a:r>
            <a:r>
              <a:rPr lang="ko-KR" altLang="en-US" dirty="0"/>
              <a:t>개의 데이터 집단을 받았음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결측치는</a:t>
            </a:r>
            <a:r>
              <a:rPr lang="ko-KR" altLang="en-US" dirty="0"/>
              <a:t> 없었음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집단 간의 변수의 값의 차이는 거의 없었으며</a:t>
            </a:r>
            <a:r>
              <a:rPr lang="en-US" altLang="ko-KR" dirty="0"/>
              <a:t>,</a:t>
            </a:r>
            <a:r>
              <a:rPr lang="ko-KR" altLang="en-US" dirty="0"/>
              <a:t> 홍수사상번호 별로 </a:t>
            </a:r>
            <a:r>
              <a:rPr lang="ko-KR" altLang="en-US" dirty="0" err="1"/>
              <a:t>시계열</a:t>
            </a:r>
            <a:r>
              <a:rPr lang="ko-KR" altLang="en-US" dirty="0"/>
              <a:t> 데이터라는 점을 확인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홍수사상번호 별로 </a:t>
            </a:r>
            <a:r>
              <a:rPr lang="en-US" altLang="ko-KR" dirty="0"/>
              <a:t>EDA</a:t>
            </a:r>
            <a:r>
              <a:rPr lang="ko-KR" altLang="en-US" dirty="0" err="1"/>
              <a:t>를</a:t>
            </a:r>
            <a:r>
              <a:rPr lang="ko-KR" altLang="en-US" dirty="0"/>
              <a:t> 수행하였음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3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3842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홍수의 연속적인 특성 상 과거와 미래의 데이터를 섞어봤을 때 상관 관계가 더 높을 수도 있다는 점에서 아이디어를 착안하여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Lagging</a:t>
            </a:r>
            <a:r>
              <a:rPr lang="ko-KR" altLang="en-US" dirty="0"/>
              <a:t>을 적용</a:t>
            </a:r>
            <a:r>
              <a:rPr lang="en-US" altLang="ko-KR" dirty="0"/>
              <a:t>.</a:t>
            </a:r>
            <a:endParaRPr lang="en-KR" altLang="ko-KR" dirty="0"/>
          </a:p>
          <a:p>
            <a:r>
              <a:rPr lang="ko-KR" altLang="en-US" dirty="0"/>
              <a:t>바로 이전 시점의 변수의 데이터를 현재 시점의 데이터로 </a:t>
            </a:r>
            <a:r>
              <a:rPr lang="en-US" altLang="ko-KR" dirty="0"/>
              <a:t>-1</a:t>
            </a:r>
            <a:r>
              <a:rPr lang="ko-KR" altLang="en-US" dirty="0"/>
              <a:t> 시점을 당겨 옴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홍수사상번호의 유입량과 변수 데이터의 상관관계가 조금 높아진 것을 </a:t>
            </a:r>
            <a:r>
              <a:rPr lang="en-US" altLang="ko-KR" dirty="0"/>
              <a:t>heatmap</a:t>
            </a:r>
            <a:r>
              <a:rPr lang="ko-KR" altLang="en-US" dirty="0"/>
              <a:t>을 통해 확인할 수 있었음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히트맵에서</a:t>
            </a:r>
            <a:r>
              <a:rPr lang="ko-KR" altLang="en-US" dirty="0"/>
              <a:t> 유입량과 수위</a:t>
            </a:r>
            <a:r>
              <a:rPr lang="en-US" altLang="ko-KR" dirty="0"/>
              <a:t>(E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의 상관관계가 매우 높은 것을 확인할 수 있음</a:t>
            </a:r>
            <a:r>
              <a:rPr lang="en-US" altLang="ko-KR" dirty="0"/>
              <a:t>.</a:t>
            </a:r>
            <a:r>
              <a:rPr lang="ko-KR" altLang="en-US" dirty="0"/>
              <a:t> 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번과 </a:t>
            </a:r>
            <a:r>
              <a:rPr lang="en-US" altLang="ko-KR" dirty="0"/>
              <a:t>23</a:t>
            </a:r>
            <a:r>
              <a:rPr lang="ko-KR" altLang="en-US" dirty="0"/>
              <a:t>번 홍수에서는 타 집단과는 다르게 상대적으로 낮은 수치를 보였음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번 홍수의 경우 수위</a:t>
            </a:r>
            <a:r>
              <a:rPr lang="en-US" altLang="ko-KR" dirty="0"/>
              <a:t>(D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의 값이 모두 동일하여 결과가 나오지 않았고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번 집단의 경우 타 집단과 다른 수치를 나타냄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186060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히트맵</a:t>
            </a:r>
            <a:r>
              <a:rPr lang="ko-KR" altLang="en-US" dirty="0"/>
              <a:t> 상에서 유입량과 상관관계가 가장 높았던 수위</a:t>
            </a:r>
            <a:r>
              <a:rPr lang="en-US" altLang="ko-KR" dirty="0"/>
              <a:t>(E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X’ = X^2</a:t>
            </a:r>
            <a:r>
              <a:rPr lang="ko-KR" altLang="en-US" dirty="0"/>
              <a:t> 변환을 통해 </a:t>
            </a:r>
            <a:r>
              <a:rPr lang="en-US" altLang="ko-KR" dirty="0"/>
              <a:t>convex</a:t>
            </a:r>
            <a:r>
              <a:rPr lang="ko-KR" altLang="en-US" dirty="0"/>
              <a:t>했던 관계를 좀 더 명확한 선형 관계로 바꾸어 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주어진 데이터 프레임에 </a:t>
            </a:r>
            <a:r>
              <a:rPr lang="en-US" altLang="ko-KR" dirty="0"/>
              <a:t>6</a:t>
            </a:r>
            <a:r>
              <a:rPr lang="ko-KR" altLang="en-US" dirty="0"/>
              <a:t>개의 데이터 집단의 수위</a:t>
            </a:r>
            <a:r>
              <a:rPr lang="en-US" altLang="ko-KR" dirty="0"/>
              <a:t>(E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의 제곱을 칼럼으로 추가하여 예측력을 높여볼 수 있는지 시도해 봄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8935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E143A-B00C-4C42-9873-457D06271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CBEF4-EA2C-4EFA-AFC2-EFF6C1433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938EB-9D0C-4EF7-BF24-8F42A36E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5D15F-43A3-461C-9F9A-3DAECEBB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AEF17-AE55-407A-9A9C-64F79CEC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7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51A68-3BB3-48A5-AB85-EC1DF95A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00007C-1E0A-48B1-93D4-37091461D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00DB2-AD09-4EBA-8C37-79037A1C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09DE-A057-458B-BB49-ECFABCB3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0F694-F47F-4D85-8927-79DDCE2F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59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61D205-1CEC-46D0-BEDE-59428A6E4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3E22D8-4272-4F2F-92CD-EB2EC97D8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965D8-C825-46EB-A596-CADD1A31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6D9DC-5ABC-454E-83AF-25708C56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81BEE-8732-4B7E-910B-B3B9C600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5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4BDF-21EA-41B8-88FF-6A632065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7ECB2-DF4C-476A-8AC7-BE0991AB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EC10B-83C7-4CE1-8314-D6CA4E7B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8622D-12F6-470D-9FFC-B1DAC4EB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8F087-AA62-47EE-825C-762F8FBD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3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A563-86A2-4001-AED9-CE97CD8C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C01B8B-4019-459B-B651-966D4C939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DB1A3-584B-4951-B7B0-D6CBA009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34771-9C32-40E0-A821-529687FA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D476A-0B71-49BB-82D5-4C4958B2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1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C9614-AF7D-430A-8722-797C8DCF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026D8-3A2F-4ABC-93EC-B6D93A70D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A748-F14C-4C69-805A-69997BA0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DDD36-C33D-40DA-9E19-15C635F7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6609B-10EB-4849-9098-5CE6593C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FAA7FE-DF1B-44E4-92F6-0DB1A6DE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5D7A3-8F57-44E7-A94F-D5080ACB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FE927-5E00-4DB1-B89E-5A4E83725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A1080-53B1-4CB0-AE97-681C0A858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31B25A-A3FB-4400-8A59-36C5B5541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3B8E61-2857-40EC-87DF-0D92FDDD4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91948F-6E6C-4DE2-8F9A-29F3ED14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0B931B-A753-48E8-AF38-41AF0EE1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3463F-BF55-4AC9-9660-E77360AD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0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824A-ABB9-4712-9D2D-89DB0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7E5706-3820-4B1E-AE51-C8881483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77934-FA02-4125-96F2-37A5668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FF4FC-D456-4144-B4FF-7E5197F2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3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FA2FA0-9692-4F87-9003-4FC6F474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9418B-66C6-48E7-9AA3-12DE8587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487BC-0BD7-47FB-A86A-C33A136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9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44179-F2E9-4E08-9DF5-0F43D722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513DC-F343-429A-97C0-AEC767E8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D0A89-4A17-4855-90FA-A2D7F5536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7DFEE-26D3-4E00-A675-88AF9001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EDF85-5F9F-4635-969D-9A2ED1CB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EB58C-08E2-4164-BED2-FE262AE2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1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23999-7D42-436B-A9A1-F46DCBC4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03E7ED-C63E-447F-AD00-E04484EE8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27037F-7E26-4000-B4E5-1008BEE8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6DC45-E746-4561-AE02-3BB0CCB0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8BC028-90CC-4B2D-A487-91E4B0FF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D0FC6-4A6E-4964-90DE-EE387D31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7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AB893C-6E9E-4617-9071-450E99C4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D64A4-F4E5-4DC1-AB6C-B32BB525B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6B002-DF75-48A6-BB65-15D41F6D9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243E0-B0D1-48A3-9CA5-E65A42EADBB3}" type="datetimeFigureOut">
              <a:rPr lang="ko-KR" altLang="en-US" smtClean="0"/>
              <a:t>2021. 8. 27.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F807B-05CC-421C-BED6-47411923F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C4580-DE32-4431-9AC4-64AE1269A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8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-1" y="2279333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2021 </a:t>
            </a:r>
            <a:r>
              <a:rPr lang="ko-KR" altLang="en-US" sz="3000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빅콘테스트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–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</a:t>
            </a: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ZERO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부문</a:t>
            </a:r>
            <a:endParaRPr lang="en-US" altLang="ko-KR" sz="3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신입기수 프로젝트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조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</a:t>
            </a:r>
            <a:r>
              <a:rPr lang="ko-KR" altLang="en-US" sz="2400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홍수빅타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4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0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93136-34F5-4B95-A33C-8219A9F04476}"/>
              </a:ext>
            </a:extLst>
          </p:cNvPr>
          <p:cNvSpPr/>
          <p:nvPr/>
        </p:nvSpPr>
        <p:spPr>
          <a:xfrm>
            <a:off x="5435599" y="4517069"/>
            <a:ext cx="6756401" cy="1794831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Water Dam HD desktop wallpapers : High Definition : Fullscreen">
            <a:extLst>
              <a:ext uri="{FF2B5EF4-FFF2-40B4-BE49-F238E27FC236}">
                <a16:creationId xmlns:a16="http://schemas.microsoft.com/office/drawing/2014/main" id="{A2A66168-F68E-410A-AA15-CF864E03C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1" b="27045"/>
          <a:stretch/>
        </p:blipFill>
        <p:spPr bwMode="auto">
          <a:xfrm>
            <a:off x="0" y="0"/>
            <a:ext cx="12192000" cy="355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B224BC-F867-4269-9EFC-2E8266DBFC8E}"/>
              </a:ext>
            </a:extLst>
          </p:cNvPr>
          <p:cNvSpPr txBox="1"/>
          <p:nvPr/>
        </p:nvSpPr>
        <p:spPr>
          <a:xfrm>
            <a:off x="5384799" y="3966504"/>
            <a:ext cx="244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Contents</a:t>
            </a:r>
            <a:endParaRPr lang="ko-KR" altLang="en-US" sz="24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68ED8-8B93-473E-AD6F-8C4580A80C36}"/>
              </a:ext>
            </a:extLst>
          </p:cNvPr>
          <p:cNvSpPr txBox="1"/>
          <p:nvPr/>
        </p:nvSpPr>
        <p:spPr>
          <a:xfrm>
            <a:off x="5944797" y="4671685"/>
            <a:ext cx="5486400" cy="142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개요 및 </a:t>
            </a:r>
            <a:r>
              <a:rPr lang="en-US" altLang="ko-KR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EDA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설계</a:t>
            </a:r>
            <a:endParaRPr lang="en-US" altLang="ko-KR" sz="2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58426-23CD-4BFC-A271-45283A71E203}"/>
              </a:ext>
            </a:extLst>
          </p:cNvPr>
          <p:cNvCxnSpPr>
            <a:cxnSpLocks/>
          </p:cNvCxnSpPr>
          <p:nvPr/>
        </p:nvCxnSpPr>
        <p:spPr>
          <a:xfrm>
            <a:off x="5755015" y="4787900"/>
            <a:ext cx="0" cy="1236677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9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60315" y="384199"/>
            <a:ext cx="56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Data</a:t>
            </a:r>
            <a:endParaRPr lang="ko-KR" altLang="en-US" sz="26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27FB027-95F7-484E-8BA3-C1EF3224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4" y="1521153"/>
            <a:ext cx="5163271" cy="125747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085FE18-1E50-1B47-97E8-00208DAC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4" y="3025802"/>
            <a:ext cx="8359321" cy="2107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9CFFE9-A688-1D43-8152-70BC6554943B}"/>
              </a:ext>
            </a:extLst>
          </p:cNvPr>
          <p:cNvSpPr txBox="1"/>
          <p:nvPr/>
        </p:nvSpPr>
        <p:spPr>
          <a:xfrm>
            <a:off x="609600" y="5344886"/>
            <a:ext cx="6934200" cy="85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</a:t>
            </a:r>
            <a:r>
              <a:rPr lang="en-US" altLang="ko-KR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연</a:t>
            </a:r>
            <a:r>
              <a:rPr lang="en-US" altLang="ko-KR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월</a:t>
            </a:r>
            <a:r>
              <a:rPr lang="en-US" altLang="ko-KR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일</a:t>
            </a:r>
            <a:r>
              <a:rPr lang="en-US" altLang="ko-KR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시간</a:t>
            </a:r>
            <a:endParaRPr lang="en-US" altLang="ko-KR" sz="2000" dirty="0">
              <a:solidFill>
                <a:srgbClr val="4C837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집단마다 </a:t>
            </a:r>
            <a:r>
              <a:rPr lang="en-US" altLang="ko-KR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7</a:t>
            </a:r>
            <a:r>
              <a:rPr lang="ko-KR" altLang="en-US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개의 변수</a:t>
            </a:r>
            <a:r>
              <a:rPr lang="en-US" altLang="ko-KR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2000" dirty="0">
                <a:solidFill>
                  <a:srgbClr val="4C837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총 </a:t>
            </a:r>
            <a:r>
              <a:rPr lang="en-US" altLang="ko-KR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6</a:t>
            </a: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개의 데이터 집단</a:t>
            </a:r>
            <a:endParaRPr lang="en-KR" sz="2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4474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60315" y="384199"/>
            <a:ext cx="56050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EDA</a:t>
            </a:r>
            <a:endParaRPr lang="ko-KR" altLang="en-US" sz="26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11" name="Picture 10" descr="Chart, calendar&#10;&#10;Description automatically generated">
            <a:extLst>
              <a:ext uri="{FF2B5EF4-FFF2-40B4-BE49-F238E27FC236}">
                <a16:creationId xmlns:a16="http://schemas.microsoft.com/office/drawing/2014/main" id="{32B9C624-C26F-4A46-9A64-C5BE4BF9C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24" y="1649457"/>
            <a:ext cx="9304425" cy="50934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9FCDA1-FDAB-5C47-BC7A-2CD9816CE05D}"/>
              </a:ext>
            </a:extLst>
          </p:cNvPr>
          <p:cNvSpPr txBox="1"/>
          <p:nvPr/>
        </p:nvSpPr>
        <p:spPr>
          <a:xfrm>
            <a:off x="583224" y="1135665"/>
            <a:ext cx="3460830" cy="45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Lagging </a:t>
            </a:r>
            <a:r>
              <a:rPr lang="ko-KR" altLang="en-US" sz="2000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미적용</a:t>
            </a:r>
            <a:endParaRPr lang="en-KR" sz="2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EE6E-2C5C-714E-B4BC-6548242B21A5}"/>
              </a:ext>
            </a:extLst>
          </p:cNvPr>
          <p:cNvSpPr txBox="1"/>
          <p:nvPr/>
        </p:nvSpPr>
        <p:spPr>
          <a:xfrm>
            <a:off x="5724313" y="1135665"/>
            <a:ext cx="3460830" cy="45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Lagging </a:t>
            </a: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적용</a:t>
            </a:r>
            <a:endParaRPr lang="en-KR" sz="2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572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60314" y="384199"/>
            <a:ext cx="75914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변환을 통한 선형 관계 </a:t>
            </a:r>
            <a:r>
              <a:rPr lang="en-US" altLang="ko-KR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</a:t>
            </a:r>
            <a:r>
              <a:rPr lang="ko-KR" altLang="en-US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유입량 </a:t>
            </a:r>
            <a:r>
              <a:rPr lang="en-US" altLang="ko-KR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vs.</a:t>
            </a:r>
            <a:r>
              <a:rPr lang="ko-KR" altLang="en-US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수위</a:t>
            </a:r>
            <a:r>
              <a:rPr lang="en-US" altLang="ko-KR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26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6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D2FD4447-8B8C-814B-BC0F-803F68940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82" y="1939369"/>
            <a:ext cx="4076700" cy="182880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B629842-C613-A948-8754-29DE3798CB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98" y="1939368"/>
            <a:ext cx="4098567" cy="1828791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D3604E4-85EC-0E42-ADE0-1B66642360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81" y="4266477"/>
            <a:ext cx="4098587" cy="1828800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CC7193C2-B9E6-C84A-BBB0-07AC0E6D9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798" y="4266486"/>
            <a:ext cx="4098567" cy="18287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44EB5B-F984-2049-AC00-4B51E01A7041}"/>
                  </a:ext>
                </a:extLst>
              </p:cNvPr>
              <p:cNvSpPr txBox="1"/>
              <p:nvPr/>
            </p:nvSpPr>
            <p:spPr>
              <a:xfrm>
                <a:off x="1071381" y="1214761"/>
                <a:ext cx="2551495" cy="452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 b="0" dirty="0">
                    <a:solidFill>
                      <a:srgbClr val="4C837A"/>
                    </a:solidFill>
                    <a:latin typeface="Microsoft GothicNeo Light" panose="020B0503020000020004" pitchFamily="34" charset="-127"/>
                    <a:ea typeface="Microsoft GothicNeo Light" panose="020B0503020000020004" pitchFamily="34" charset="-127"/>
                    <a:cs typeface="Microsoft GothicNeo Light" panose="020B0503020000020004" pitchFamily="34" charset="-127"/>
                  </a:rPr>
                  <a:t> 변환 </a:t>
                </a:r>
                <a:r>
                  <a:rPr lang="ko-KR" altLang="en-US" sz="2000" b="0" dirty="0" err="1">
                    <a:solidFill>
                      <a:srgbClr val="4C837A"/>
                    </a:solidFill>
                    <a:latin typeface="Microsoft GothicNeo Light" panose="020B0503020000020004" pitchFamily="34" charset="-127"/>
                    <a:ea typeface="Microsoft GothicNeo Light" panose="020B0503020000020004" pitchFamily="34" charset="-127"/>
                    <a:cs typeface="Microsoft GothicNeo Light" panose="020B0503020000020004" pitchFamily="34" charset="-127"/>
                  </a:rPr>
                  <a:t>미적용</a:t>
                </a:r>
                <a:endParaRPr lang="en-US" sz="2000" b="0" dirty="0">
                  <a:solidFill>
                    <a:srgbClr val="4C837A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E44EB5B-F984-2049-AC00-4B51E01A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381" y="1214761"/>
                <a:ext cx="2551495" cy="452560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3A7031-354A-C64A-867A-E32513E8ABF5}"/>
                  </a:ext>
                </a:extLst>
              </p:cNvPr>
              <p:cNvSpPr txBox="1"/>
              <p:nvPr/>
            </p:nvSpPr>
            <p:spPr>
              <a:xfrm>
                <a:off x="6214798" y="1214761"/>
                <a:ext cx="2551495" cy="452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3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  <m:t>′</m:t>
                        </m:r>
                      </m:sup>
                    </m:sSup>
                    <m:r>
                      <a:rPr lang="en-US" sz="20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  <m:t>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000" b="0" dirty="0">
                    <a:solidFill>
                      <a:srgbClr val="4C837A"/>
                    </a:solidFill>
                    <a:latin typeface="Microsoft GothicNeo Light" panose="020B0503020000020004" pitchFamily="34" charset="-127"/>
                    <a:ea typeface="Microsoft GothicNeo Light" panose="020B0503020000020004" pitchFamily="34" charset="-127"/>
                    <a:cs typeface="Microsoft GothicNeo Light" panose="020B0503020000020004" pitchFamily="34" charset="-127"/>
                  </a:rPr>
                  <a:t> 변환 적용</a:t>
                </a:r>
                <a:endParaRPr lang="en-US" sz="2000" b="0" dirty="0">
                  <a:solidFill>
                    <a:srgbClr val="4C837A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A3A7031-354A-C64A-867A-E32513E8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798" y="1214761"/>
                <a:ext cx="2551495" cy="452560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4997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C837A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solidFill>
              <a:srgbClr val="4C837A"/>
            </a:solidFill>
            <a:latin typeface="Microsoft GothicNeo Light" panose="020B0503020000020004" pitchFamily="34" charset="-127"/>
            <a:ea typeface="Microsoft GothicNeo Light" panose="020B0503020000020004" pitchFamily="34" charset="-127"/>
            <a:cs typeface="Microsoft GothicNeo Light" panose="020B05030200000200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632</TotalTime>
  <Words>308</Words>
  <Application>Microsoft Macintosh PowerPoint</Application>
  <PresentationFormat>Widescreen</PresentationFormat>
  <Paragraphs>31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Microsoft GothicNeo Light</vt:lpstr>
      <vt:lpstr>Cambria Math</vt:lpstr>
      <vt:lpstr>Calibri</vt:lpstr>
      <vt:lpstr>Arial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다인</dc:creator>
  <cp:lastModifiedBy>statco19@gmail.com</cp:lastModifiedBy>
  <cp:revision>15</cp:revision>
  <dcterms:created xsi:type="dcterms:W3CDTF">2021-08-19T02:55:30Z</dcterms:created>
  <dcterms:modified xsi:type="dcterms:W3CDTF">2021-08-27T12:59:32Z</dcterms:modified>
</cp:coreProperties>
</file>